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5" r:id="rId4"/>
    <p:sldId id="286" r:id="rId5"/>
    <p:sldId id="287" r:id="rId6"/>
    <p:sldId id="301" r:id="rId7"/>
    <p:sldId id="292" r:id="rId8"/>
    <p:sldId id="288" r:id="rId9"/>
    <p:sldId id="277" r:id="rId10"/>
    <p:sldId id="278" r:id="rId11"/>
    <p:sldId id="305" r:id="rId12"/>
    <p:sldId id="279" r:id="rId13"/>
    <p:sldId id="280" r:id="rId14"/>
    <p:sldId id="281" r:id="rId15"/>
    <p:sldId id="282" r:id="rId16"/>
    <p:sldId id="276" r:id="rId17"/>
    <p:sldId id="283" r:id="rId18"/>
    <p:sldId id="284" r:id="rId19"/>
    <p:sldId id="285" r:id="rId20"/>
    <p:sldId id="293" r:id="rId21"/>
    <p:sldId id="302" r:id="rId22"/>
    <p:sldId id="303" r:id="rId23"/>
    <p:sldId id="289" r:id="rId24"/>
    <p:sldId id="290" r:id="rId25"/>
    <p:sldId id="306" r:id="rId26"/>
    <p:sldId id="291" r:id="rId27"/>
    <p:sldId id="309" r:id="rId28"/>
    <p:sldId id="308" r:id="rId29"/>
    <p:sldId id="307" r:id="rId30"/>
    <p:sldId id="294" r:id="rId31"/>
    <p:sldId id="297" r:id="rId32"/>
    <p:sldId id="299" r:id="rId33"/>
    <p:sldId id="298" r:id="rId34"/>
    <p:sldId id="304" r:id="rId35"/>
    <p:sldId id="295" r:id="rId36"/>
    <p:sldId id="312" r:id="rId37"/>
    <p:sldId id="311" r:id="rId38"/>
    <p:sldId id="310" r:id="rId39"/>
    <p:sldId id="314" r:id="rId40"/>
    <p:sldId id="296" r:id="rId41"/>
    <p:sldId id="313" r:id="rId42"/>
    <p:sldId id="300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1" autoAdjust="0"/>
    <p:restoredTop sz="94660"/>
  </p:normalViewPr>
  <p:slideViewPr>
    <p:cSldViewPr snapToGrid="0">
      <p:cViewPr varScale="1">
        <p:scale>
          <a:sx n="54" d="100"/>
          <a:sy n="54" d="100"/>
        </p:scale>
        <p:origin x="69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9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320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6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910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762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76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922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63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9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639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57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F5510-D7ED-4A55-AAC6-3AB074B55EA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61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twitter.com/SarahJacobsonEc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witter.com/SarahJacobsonEc/status/1155121243768705024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twitter.com/SarahJacobsonEc/status/1026231483638460417?s=20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witter.com/SarahJacobsonEc/status/1127692026584227840?s=20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twitter.com/agoodmanbacon/status/1039126592604303360?s=2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twitter.com/SarahJacobsonEc/status/1166537971216080896?s=20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witter.com/naimafarah_nf/status/1184850548803166208?s=20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witter.com/CamilaNtMorales/status/1187480327016435712?s=20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ideas.repec.org/i/etwitter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twitter.com/search?q=%23selfiewithsue&amp;src=typed_query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578" y="-448299"/>
            <a:ext cx="8356844" cy="72041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89075"/>
            <a:ext cx="9144000" cy="1971880"/>
          </a:xfrm>
        </p:spPr>
        <p:txBody>
          <a:bodyPr>
            <a:normAutofit/>
          </a:bodyPr>
          <a:lstStyle/>
          <a:p>
            <a:r>
              <a:rPr lang="en-US" sz="6600" b="1" dirty="0" smtClean="0"/>
              <a:t>Networking with Twitter</a:t>
            </a:r>
            <a:endParaRPr lang="en-US" sz="6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635" y="3602037"/>
            <a:ext cx="11848730" cy="3118359"/>
          </a:xfrm>
        </p:spPr>
        <p:txBody>
          <a:bodyPr>
            <a:normAutofit lnSpcReduction="10000"/>
          </a:bodyPr>
          <a:lstStyle/>
          <a:p>
            <a:r>
              <a:rPr lang="en-US" sz="3600" b="1" dirty="0" smtClean="0"/>
              <a:t>Sarah Jacobson @</a:t>
            </a:r>
            <a:r>
              <a:rPr lang="en-US" sz="3600" b="1" dirty="0" err="1" smtClean="0"/>
              <a:t>SarahJacobsonEc</a:t>
            </a:r>
            <a:endParaRPr lang="en-US" sz="3600" b="1" dirty="0" smtClean="0"/>
          </a:p>
          <a:p>
            <a:r>
              <a:rPr lang="en-US" sz="3600" b="1" dirty="0" smtClean="0"/>
              <a:t>Williams College</a:t>
            </a:r>
          </a:p>
          <a:p>
            <a:r>
              <a:rPr lang="en-US" sz="3600" b="1" dirty="0" smtClean="0"/>
              <a:t>Academics &amp; Social Media Forum #ASMFID, U VA, Nov 2019</a:t>
            </a:r>
          </a:p>
          <a:p>
            <a:endParaRPr lang="en-US" sz="3200" b="1" dirty="0" smtClean="0"/>
          </a:p>
          <a:p>
            <a:r>
              <a:rPr lang="en-US" sz="2800" i="1" dirty="0" smtClean="0"/>
              <a:t>I give permission for social media posts of my presentation, </a:t>
            </a:r>
          </a:p>
          <a:p>
            <a:r>
              <a:rPr lang="en-US" sz="2800" i="1" dirty="0" smtClean="0"/>
              <a:t>including with photos of it and me.</a:t>
            </a:r>
          </a:p>
        </p:txBody>
      </p:sp>
    </p:spTree>
    <p:extLst>
      <p:ext uri="{BB962C8B-B14F-4D97-AF65-F5344CB8AC3E}">
        <p14:creationId xmlns:p14="http://schemas.microsoft.com/office/powerpoint/2010/main" val="246329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Aspects of Your Twitter Account </a:t>
            </a:r>
            <a:br>
              <a:rPr lang="en-US" b="1" dirty="0" smtClean="0"/>
            </a:br>
            <a:r>
              <a:rPr lang="en-US" b="1" dirty="0" smtClean="0"/>
              <a:t>that Can Reveal, or Not, Your Identity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Twitter handle (e.g</a:t>
            </a:r>
            <a:r>
              <a:rPr lang="en-US" dirty="0" smtClean="0"/>
              <a:t>., </a:t>
            </a:r>
            <a:r>
              <a:rPr lang="en-US" dirty="0"/>
              <a:t>@</a:t>
            </a:r>
            <a:r>
              <a:rPr lang="en-US" dirty="0" err="1"/>
              <a:t>SarahJacobsonEc</a:t>
            </a:r>
            <a:r>
              <a:rPr lang="en-US" dirty="0"/>
              <a:t>) – </a:t>
            </a:r>
            <a:r>
              <a:rPr lang="en-US" dirty="0" smtClean="0"/>
              <a:t>hard to change</a:t>
            </a:r>
          </a:p>
          <a:p>
            <a:pPr lvl="1"/>
            <a:r>
              <a:rPr lang="en-US" dirty="0" smtClean="0"/>
              <a:t>(You can change it, but it can confuse others)</a:t>
            </a:r>
            <a:endParaRPr lang="en-US" dirty="0"/>
          </a:p>
          <a:p>
            <a:r>
              <a:rPr lang="en-US" dirty="0"/>
              <a:t>Twitter display name (e.g</a:t>
            </a:r>
            <a:r>
              <a:rPr lang="en-US" dirty="0" smtClean="0"/>
              <a:t>., </a:t>
            </a:r>
            <a:r>
              <a:rPr lang="en-US" dirty="0"/>
              <a:t>Sarah Jacobson) – changeable </a:t>
            </a:r>
            <a:endParaRPr lang="en-US" dirty="0" smtClean="0"/>
          </a:p>
          <a:p>
            <a:r>
              <a:rPr lang="en-US" dirty="0" smtClean="0"/>
              <a:t>Bio </a:t>
            </a:r>
            <a:endParaRPr lang="en-US" dirty="0"/>
          </a:p>
          <a:p>
            <a:r>
              <a:rPr lang="en-US" dirty="0" smtClean="0"/>
              <a:t>Photo</a:t>
            </a:r>
          </a:p>
          <a:p>
            <a:r>
              <a:rPr lang="en-US" dirty="0" smtClean="0"/>
              <a:t>Link to website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97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twitter.com/SarahJacobsonEc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769" y="-270861"/>
            <a:ext cx="7078462" cy="761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7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Pros and Cons of Twitter </a:t>
            </a:r>
            <a:r>
              <a:rPr lang="en-US" b="1" dirty="0" err="1" smtClean="0"/>
              <a:t>Identifiability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(Obvious, but Still…)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Pro: allows you to network</a:t>
            </a:r>
          </a:p>
          <a:p>
            <a:r>
              <a:rPr lang="en-US" dirty="0" smtClean="0"/>
              <a:t>Con: leaves you vulnerable to bad actors</a:t>
            </a:r>
          </a:p>
          <a:p>
            <a:endParaRPr lang="en-US" dirty="0"/>
          </a:p>
          <a:p>
            <a:r>
              <a:rPr lang="en-US" dirty="0" smtClean="0"/>
              <a:t>My perspective: academics are typically easily findable electronically, so our vulnerability isn’t really increased meaningfully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 In which case, why not let all those elements identify you easily?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0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Protecting Tweets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US" dirty="0" smtClean="0"/>
              <a:t>People can see your account </a:t>
            </a:r>
            <a:r>
              <a:rPr lang="en-US" i="1" dirty="0" smtClean="0"/>
              <a:t>but not your Tweets </a:t>
            </a:r>
            <a:r>
              <a:rPr lang="en-US" dirty="0" smtClean="0"/>
              <a:t>until you approve them as followers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Relatively rarely used, but an option if you’re concerned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740" y="2823858"/>
            <a:ext cx="11428520" cy="216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72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6447"/>
            <a:ext cx="10515600" cy="975405"/>
          </a:xfrm>
        </p:spPr>
        <p:txBody>
          <a:bodyPr/>
          <a:lstStyle/>
          <a:p>
            <a:r>
              <a:rPr lang="en-US" b="1" dirty="0" smtClean="0"/>
              <a:t>Safety for People Concerned about Targeting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944" y="1251751"/>
            <a:ext cx="11458112" cy="5504155"/>
          </a:xfrm>
        </p:spPr>
        <p:txBody>
          <a:bodyPr>
            <a:normAutofit/>
          </a:bodyPr>
          <a:lstStyle/>
          <a:p>
            <a:r>
              <a:rPr lang="en-US" dirty="0" smtClean="0"/>
              <a:t>People who might be targets of hate have special concerns on Twitter</a:t>
            </a:r>
          </a:p>
          <a:p>
            <a:pPr lvl="1"/>
            <a:r>
              <a:rPr lang="en-US" dirty="0" smtClean="0"/>
              <a:t>E.g.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Women, people of color, intersectional groups</a:t>
            </a:r>
            <a:endParaRPr lang="en-US" dirty="0" smtClean="0"/>
          </a:p>
          <a:p>
            <a:r>
              <a:rPr lang="en-US" dirty="0" smtClean="0"/>
              <a:t>Blocking obnoxious accounts protects you from their in-Twitter harassment</a:t>
            </a:r>
          </a:p>
          <a:p>
            <a:pPr lvl="1"/>
            <a:r>
              <a:rPr lang="en-US" dirty="0" smtClean="0"/>
              <a:t>More accounts can be made, and it’s possible for harassment to shift offline</a:t>
            </a:r>
          </a:p>
          <a:p>
            <a:r>
              <a:rPr lang="en-US" dirty="0" smtClean="0"/>
              <a:t>You might not want to post that you’re traveling / where you’re traveling, or location-tag tweets</a:t>
            </a:r>
          </a:p>
          <a:p>
            <a:pPr lvl="1"/>
            <a:r>
              <a:rPr lang="en-US" dirty="0" smtClean="0"/>
              <a:t>I never location-tag my tweets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If you’re very worried, a high </a:t>
            </a:r>
            <a:r>
              <a:rPr lang="en-US" dirty="0"/>
              <a:t>profile </a:t>
            </a:r>
            <a:r>
              <a:rPr lang="en-US" dirty="0" smtClean="0"/>
              <a:t>social media existence might not be right for you</a:t>
            </a:r>
          </a:p>
          <a:p>
            <a:endParaRPr lang="en-US" dirty="0"/>
          </a:p>
          <a:p>
            <a:r>
              <a:rPr lang="en-US" dirty="0" smtClean="0"/>
              <a:t>(To be clear, nothing bad has happened to me yet)</a:t>
            </a:r>
          </a:p>
        </p:txBody>
      </p:sp>
    </p:spTree>
    <p:extLst>
      <p:ext uri="{BB962C8B-B14F-4D97-AF65-F5344CB8AC3E}">
        <p14:creationId xmlns:p14="http://schemas.microsoft.com/office/powerpoint/2010/main" val="162942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The Personal vs the Professional:</a:t>
            </a:r>
            <a:br>
              <a:rPr lang="en-US" b="1" dirty="0" smtClean="0"/>
            </a:br>
            <a:r>
              <a:rPr lang="en-US" b="1" dirty="0" smtClean="0"/>
              <a:t>Alternative Models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Let it all hang out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Professional only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Personal only </a:t>
            </a:r>
          </a:p>
          <a:p>
            <a:pPr marL="457200" lvl="1" indent="0">
              <a:buNone/>
            </a:pPr>
            <a:r>
              <a:rPr lang="en-US" dirty="0" smtClean="0"/>
              <a:t>(Obviously not as useful for networking)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Separate professional and personal accounts</a:t>
            </a:r>
          </a:p>
          <a:p>
            <a:pPr marL="457200" lvl="1" indent="0">
              <a:buNone/>
            </a:pPr>
            <a:r>
              <a:rPr lang="en-US" dirty="0" smtClean="0"/>
              <a:t>(Personal account may or may not be rendered hard to link to identity)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Be guided by your personal comfort and goals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27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Curating Your Twitter Network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Populate your timeline with things that enrich you, personally or professionally</a:t>
            </a:r>
          </a:p>
          <a:p>
            <a:r>
              <a:rPr lang="en-US" dirty="0" smtClean="0"/>
              <a:t>Post and retweet the kind of things you’d like to see more of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8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Curation Through Following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711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Choose your follows so that when you scroll, you often say,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“Ooh, interesting!” </a:t>
            </a:r>
          </a:p>
          <a:p>
            <a:pPr marL="0" indent="0">
              <a:buNone/>
            </a:pPr>
            <a:r>
              <a:rPr lang="en-US" dirty="0" smtClean="0"/>
              <a:t>and rarely say,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“Ugh!”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You can also use Lists and meta-apps like </a:t>
            </a:r>
            <a:r>
              <a:rPr lang="en-US" dirty="0" err="1" smtClean="0"/>
              <a:t>TweetDeck</a:t>
            </a:r>
            <a:r>
              <a:rPr lang="en-US" dirty="0" smtClean="0"/>
              <a:t> to make your Twitter feed more manageable</a:t>
            </a:r>
          </a:p>
          <a:p>
            <a:pPr marL="457200" lvl="1" indent="0">
              <a:buNone/>
            </a:pPr>
            <a:r>
              <a:rPr lang="en-US" dirty="0" smtClean="0"/>
              <a:t>(I don’t use these, and as a result, I don’t follow high-volume Tweeters)</a:t>
            </a:r>
          </a:p>
        </p:txBody>
      </p:sp>
    </p:spTree>
    <p:extLst>
      <p:ext uri="{BB962C8B-B14F-4D97-AF65-F5344CB8AC3E}">
        <p14:creationId xmlns:p14="http://schemas.microsoft.com/office/powerpoint/2010/main" val="14206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You Attract What You Put Into the World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kind of people who engage with you are attracted by your actions on and off of Twitter</a:t>
            </a:r>
          </a:p>
          <a:p>
            <a:r>
              <a:rPr lang="en-US" dirty="0" smtClean="0"/>
              <a:t>The ways they mention, reply to, and retweet you will reflect your actions back at you</a:t>
            </a:r>
          </a:p>
          <a:p>
            <a:endParaRPr lang="en-US" dirty="0" smtClean="0"/>
          </a:p>
          <a:p>
            <a:r>
              <a:rPr lang="en-US" dirty="0" smtClean="0"/>
              <a:t>Twitter Golden Rule?</a:t>
            </a:r>
          </a:p>
        </p:txBody>
      </p:sp>
    </p:spTree>
    <p:extLst>
      <p:ext uri="{BB962C8B-B14F-4D97-AF65-F5344CB8AC3E}">
        <p14:creationId xmlns:p14="http://schemas.microsoft.com/office/powerpoint/2010/main" val="138727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Cultivate Connections Through: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tweets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 Others’ retweets of you</a:t>
            </a:r>
            <a:endParaRPr lang="en-US" dirty="0" smtClean="0"/>
          </a:p>
          <a:p>
            <a:r>
              <a:rPr lang="en-US" dirty="0" smtClean="0"/>
              <a:t>Your engagement with others’ tweets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44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116936"/>
            <a:ext cx="11517086" cy="1325563"/>
          </a:xfrm>
        </p:spPr>
        <p:txBody>
          <a:bodyPr/>
          <a:lstStyle/>
          <a:p>
            <a:r>
              <a:rPr lang="en-US" b="1" dirty="0" smtClean="0"/>
              <a:t>Things I Have Gotten Out of Twitter (Professionally)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2499"/>
            <a:ext cx="10515600" cy="5267304"/>
          </a:xfrm>
        </p:spPr>
        <p:txBody>
          <a:bodyPr/>
          <a:lstStyle/>
          <a:p>
            <a:r>
              <a:rPr lang="en-US" dirty="0" smtClean="0"/>
              <a:t>Connections with *AMAZING* people</a:t>
            </a:r>
          </a:p>
          <a:p>
            <a:r>
              <a:rPr lang="en-US" dirty="0" smtClean="0"/>
              <a:t>Media contacts</a:t>
            </a:r>
          </a:p>
          <a:p>
            <a:r>
              <a:rPr lang="en-US" dirty="0" smtClean="0"/>
              <a:t>Sharing my own work</a:t>
            </a:r>
          </a:p>
          <a:p>
            <a:r>
              <a:rPr lang="en-US" dirty="0" smtClean="0"/>
              <a:t>Finding others’ work </a:t>
            </a:r>
          </a:p>
          <a:p>
            <a:r>
              <a:rPr lang="en-US" dirty="0" smtClean="0"/>
              <a:t>Informal writing about data sets, methods, topics</a:t>
            </a:r>
          </a:p>
          <a:p>
            <a:r>
              <a:rPr lang="en-US" dirty="0" smtClean="0"/>
              <a:t>Advice</a:t>
            </a:r>
          </a:p>
          <a:p>
            <a:r>
              <a:rPr lang="en-US" dirty="0" smtClean="0"/>
              <a:t>Jobs for my students</a:t>
            </a:r>
          </a:p>
          <a:p>
            <a:r>
              <a:rPr lang="en-US" dirty="0" smtClean="0"/>
              <a:t>Information on events, funding opportunities, etc.</a:t>
            </a:r>
          </a:p>
          <a:p>
            <a:r>
              <a:rPr lang="en-US" dirty="0" smtClean="0"/>
              <a:t>Finding (more diverse) speakers for events</a:t>
            </a:r>
          </a:p>
          <a:p>
            <a:r>
              <a:rPr lang="en-US" dirty="0" smtClean="0"/>
              <a:t>Conference live-tweets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42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Tweeting Things of Value</a:t>
            </a:r>
            <a:br>
              <a:rPr lang="en-US" b="1" dirty="0" smtClean="0"/>
            </a:br>
            <a:r>
              <a:rPr lang="en-US" b="1" dirty="0" smtClean="0"/>
              <a:t>(Which Will Eventually Attract Followers)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70843"/>
            <a:ext cx="10515600" cy="4705164"/>
          </a:xfrm>
        </p:spPr>
        <p:txBody>
          <a:bodyPr/>
          <a:lstStyle/>
          <a:p>
            <a:r>
              <a:rPr lang="en-US" dirty="0" smtClean="0"/>
              <a:t>Share novel things</a:t>
            </a:r>
          </a:p>
          <a:p>
            <a:pPr lvl="1"/>
            <a:r>
              <a:rPr lang="en-US" dirty="0" smtClean="0"/>
              <a:t>E.g., don’t RT NY Times or </a:t>
            </a:r>
            <a:r>
              <a:rPr lang="en-US" dirty="0" err="1" smtClean="0"/>
              <a:t>WaPo</a:t>
            </a:r>
            <a:r>
              <a:rPr lang="en-US" dirty="0" smtClean="0"/>
              <a:t> articles unless you’re adding some insights</a:t>
            </a:r>
          </a:p>
          <a:p>
            <a:r>
              <a:rPr lang="en-US" dirty="0" smtClean="0"/>
              <a:t>Take some </a:t>
            </a:r>
            <a:r>
              <a:rPr lang="en-US" dirty="0"/>
              <a:t>(but not too much) </a:t>
            </a:r>
            <a:r>
              <a:rPr lang="en-US" dirty="0" smtClean="0"/>
              <a:t>care with composition &amp; typos</a:t>
            </a:r>
          </a:p>
          <a:p>
            <a:pPr lvl="1"/>
            <a:r>
              <a:rPr lang="en-US" dirty="0" smtClean="0"/>
              <a:t>Edit Tweet threads for concision and clarity and brevity</a:t>
            </a:r>
          </a:p>
          <a:p>
            <a:r>
              <a:rPr lang="en-US" dirty="0"/>
              <a:t>Tweet regularly, but not random nonsense (unless it’s really funny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 couple a day?</a:t>
            </a:r>
            <a:endParaRPr lang="en-US" dirty="0"/>
          </a:p>
          <a:p>
            <a:r>
              <a:rPr lang="en-US" dirty="0" smtClean="0"/>
              <a:t>Provide </a:t>
            </a:r>
            <a:r>
              <a:rPr lang="en-US" dirty="0"/>
              <a:t>public services</a:t>
            </a:r>
          </a:p>
          <a:p>
            <a:r>
              <a:rPr lang="en-US" dirty="0"/>
              <a:t>Support other people</a:t>
            </a:r>
          </a:p>
          <a:p>
            <a:r>
              <a:rPr lang="en-US" dirty="0"/>
              <a:t>Use retweets-with-comments to position yourself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1848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It’s </a:t>
            </a:r>
            <a:r>
              <a:rPr lang="en-US" b="1" dirty="0" smtClean="0"/>
              <a:t>Hard </a:t>
            </a:r>
            <a:r>
              <a:rPr lang="en-US" b="1" dirty="0"/>
              <a:t>to </a:t>
            </a:r>
            <a:r>
              <a:rPr lang="en-US" b="1" dirty="0" smtClean="0"/>
              <a:t>Know What Will Take Off</a:t>
            </a:r>
            <a:r>
              <a:rPr lang="en-US" b="1" dirty="0"/>
              <a:t>,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But </a:t>
            </a:r>
            <a:r>
              <a:rPr lang="en-US" b="1" dirty="0"/>
              <a:t>I </a:t>
            </a:r>
            <a:r>
              <a:rPr lang="en-US" b="1" dirty="0" smtClean="0"/>
              <a:t>Think People Like</a:t>
            </a:r>
            <a:r>
              <a:rPr lang="en-US" b="1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70843"/>
            <a:ext cx="10515600" cy="4206120"/>
          </a:xfrm>
        </p:spPr>
        <p:txBody>
          <a:bodyPr/>
          <a:lstStyle/>
          <a:p>
            <a:r>
              <a:rPr lang="en-US" dirty="0"/>
              <a:t>Positive tone (no meanness or sniping) </a:t>
            </a:r>
          </a:p>
          <a:p>
            <a:r>
              <a:rPr lang="en-US" dirty="0" smtClean="0"/>
              <a:t>An honest </a:t>
            </a:r>
            <a:r>
              <a:rPr lang="en-US" dirty="0"/>
              <a:t>experience or feeling that resonates</a:t>
            </a:r>
          </a:p>
          <a:p>
            <a:r>
              <a:rPr lang="en-US" dirty="0" smtClean="0"/>
              <a:t>Images </a:t>
            </a:r>
            <a:r>
              <a:rPr lang="en-US" dirty="0"/>
              <a:t>(e.g. graphs and other </a:t>
            </a:r>
            <a:r>
              <a:rPr lang="en-US" dirty="0" smtClean="0"/>
              <a:t>figures)</a:t>
            </a:r>
            <a:endParaRPr lang="en-US" dirty="0"/>
          </a:p>
          <a:p>
            <a:r>
              <a:rPr lang="en-US" dirty="0"/>
              <a:t>Brevity</a:t>
            </a:r>
          </a:p>
          <a:p>
            <a:r>
              <a:rPr lang="en-US" dirty="0"/>
              <a:t>Something </a:t>
            </a:r>
            <a:r>
              <a:rPr lang="en-US" dirty="0" smtClean="0"/>
              <a:t>fun (including a lot of GIF’s)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3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But I Have Pearls of Scathing Wit to Dispense!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Complaints can be popular…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… but </a:t>
            </a:r>
            <a:r>
              <a:rPr lang="en-US" dirty="0"/>
              <a:t>can come back to bite you…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… your </a:t>
            </a:r>
            <a:r>
              <a:rPr lang="en-US" dirty="0"/>
              <a:t>students, colleagues, </a:t>
            </a:r>
            <a:r>
              <a:rPr lang="en-US" dirty="0" smtClean="0"/>
              <a:t>referees, &amp; family </a:t>
            </a:r>
            <a:r>
              <a:rPr lang="en-US" dirty="0"/>
              <a:t>may be on Twitter…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64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Hashtags and Mentions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hashtag # (a.k.a. </a:t>
            </a:r>
            <a:r>
              <a:rPr lang="en-US" dirty="0" err="1" smtClean="0"/>
              <a:t>octothorpe</a:t>
            </a:r>
            <a:r>
              <a:rPr lang="en-US" dirty="0" smtClean="0"/>
              <a:t>) so random others will stumble on your tweet</a:t>
            </a:r>
            <a:endParaRPr lang="en-US" dirty="0"/>
          </a:p>
          <a:p>
            <a:pPr lvl="1"/>
            <a:r>
              <a:rPr lang="en-US" dirty="0"/>
              <a:t>E.g. </a:t>
            </a:r>
            <a:r>
              <a:rPr lang="en-US" dirty="0" smtClean="0"/>
              <a:t>#ASMFID</a:t>
            </a:r>
            <a:endParaRPr lang="en-US" dirty="0"/>
          </a:p>
          <a:p>
            <a:pPr lvl="1"/>
            <a:r>
              <a:rPr lang="en-US" dirty="0" smtClean="0"/>
              <a:t>I haven’t had a lot of exposure this way, but still worth trying</a:t>
            </a:r>
            <a:endParaRPr lang="en-US" dirty="0"/>
          </a:p>
          <a:p>
            <a:r>
              <a:rPr lang="en-US" dirty="0"/>
              <a:t>Mention someone by including their handle in a tweet</a:t>
            </a:r>
          </a:p>
          <a:p>
            <a:pPr lvl="1"/>
            <a:r>
              <a:rPr lang="en-US" dirty="0" smtClean="0"/>
              <a:t>They’ll get a notification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hey may respond, retweet, etc.! Even if they’re fancy people!</a:t>
            </a:r>
          </a:p>
          <a:p>
            <a:pPr lvl="1"/>
            <a:r>
              <a:rPr lang="en-US" dirty="0" smtClean="0"/>
              <a:t>This can amplify you to their followers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5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Conference Live-Tweeting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69909"/>
          </a:xfrm>
        </p:spPr>
        <p:txBody>
          <a:bodyPr/>
          <a:lstStyle/>
          <a:p>
            <a:r>
              <a:rPr lang="en-US" dirty="0" smtClean="0"/>
              <a:t>Public service: share with others interesting stuff you’re seeing</a:t>
            </a:r>
          </a:p>
          <a:p>
            <a:r>
              <a:rPr lang="en-US" dirty="0" smtClean="0"/>
              <a:t>Use conference hashtag; if organizer hasn’t made one, ask!</a:t>
            </a:r>
          </a:p>
          <a:p>
            <a:r>
              <a:rPr lang="en-US" dirty="0" smtClean="0"/>
              <a:t>Mention (@) the presenter – &amp; note if they are on the job market!</a:t>
            </a:r>
          </a:p>
          <a:p>
            <a:r>
              <a:rPr lang="en-US" dirty="0" smtClean="0"/>
              <a:t>Norms on Tweeting photos of presenter &amp; slides are not settled</a:t>
            </a:r>
          </a:p>
          <a:p>
            <a:pPr lvl="1"/>
            <a:r>
              <a:rPr lang="en-US" dirty="0" smtClean="0"/>
              <a:t>I always ask unless the presenter gave explicit permission or it’s a keynote</a:t>
            </a:r>
          </a:p>
          <a:p>
            <a:r>
              <a:rPr lang="en-US" dirty="0" smtClean="0"/>
              <a:t>Different levels of detail</a:t>
            </a:r>
          </a:p>
          <a:p>
            <a:pPr lvl="1"/>
            <a:r>
              <a:rPr lang="en-US" dirty="0" smtClean="0"/>
              <a:t>I prefer one tweet per presentation</a:t>
            </a:r>
          </a:p>
          <a:p>
            <a:pPr lvl="1"/>
            <a:r>
              <a:rPr lang="en-US" dirty="0" smtClean="0"/>
              <a:t>Others do more, or less</a:t>
            </a:r>
          </a:p>
          <a:p>
            <a:r>
              <a:rPr lang="en-US" dirty="0" smtClean="0"/>
              <a:t>Group selfies outside of the official sessions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26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https://twitter.com/SarahJacobsonEc/status/1155121243768705024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562" y="22600"/>
            <a:ext cx="7628876" cy="706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24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Make Useful Threads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9907" y="1825625"/>
            <a:ext cx="10872186" cy="4351338"/>
          </a:xfrm>
        </p:spPr>
        <p:txBody>
          <a:bodyPr/>
          <a:lstStyle/>
          <a:p>
            <a:r>
              <a:rPr lang="en-US" dirty="0" smtClean="0"/>
              <a:t>Professional advice</a:t>
            </a:r>
          </a:p>
          <a:p>
            <a:r>
              <a:rPr lang="en-US" dirty="0" smtClean="0"/>
              <a:t>Call out important issues</a:t>
            </a:r>
          </a:p>
          <a:p>
            <a:r>
              <a:rPr lang="en-US" dirty="0" smtClean="0"/>
              <a:t>Describe a useful methodology, important topic, or interesting paper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34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twitter.com/SarahJacobsonEc/status/1026231483638460417?s=20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8065" y="-17749"/>
            <a:ext cx="8075870" cy="747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9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twitter.com/SarahJacobsonEc/status/1127692026584227840?s=20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763" y="-38415"/>
            <a:ext cx="7948474" cy="702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170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twitter.com/agoodmanbacon/status/1039126592604303360?s=20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922" y="53272"/>
            <a:ext cx="7308156" cy="774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 Plan to Talk to You About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55074"/>
          </a:xfrm>
        </p:spPr>
        <p:txBody>
          <a:bodyPr/>
          <a:lstStyle/>
          <a:p>
            <a:r>
              <a:rPr lang="en-US" dirty="0" smtClean="0"/>
              <a:t>Networking (Yuck)</a:t>
            </a:r>
          </a:p>
          <a:p>
            <a:r>
              <a:rPr lang="en-US" dirty="0" smtClean="0"/>
              <a:t>Your Twitter Identity</a:t>
            </a:r>
          </a:p>
          <a:p>
            <a:r>
              <a:rPr lang="en-US" dirty="0" smtClean="0"/>
              <a:t>Curating Your Twitter Network</a:t>
            </a:r>
          </a:p>
          <a:p>
            <a:r>
              <a:rPr lang="en-US" dirty="0" smtClean="0"/>
              <a:t>Cultivating Connections</a:t>
            </a:r>
          </a:p>
          <a:p>
            <a:r>
              <a:rPr lang="en-US" dirty="0" smtClean="0"/>
              <a:t>Promoting Yourself</a:t>
            </a:r>
          </a:p>
          <a:p>
            <a:r>
              <a:rPr lang="en-US" dirty="0" smtClean="0"/>
              <a:t>Making Your Virtual Network Real</a:t>
            </a:r>
            <a:endParaRPr lang="en-US" dirty="0">
              <a:sym typeface="Wingdings" panose="05000000000000000000" pitchFamily="2" charset="2"/>
            </a:endParaRPr>
          </a:p>
          <a:p>
            <a:endParaRPr lang="en-US" dirty="0" smtClean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But I’m happy to discuss anything!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278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Engaging with Others’ Tweets </a:t>
            </a:r>
            <a:br>
              <a:rPr lang="en-US" b="1" dirty="0" smtClean="0"/>
            </a:br>
            <a:r>
              <a:rPr lang="en-US" b="1" dirty="0" smtClean="0"/>
              <a:t>Can Help Cultivate Connections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71478" cy="4351338"/>
          </a:xfrm>
        </p:spPr>
        <p:txBody>
          <a:bodyPr/>
          <a:lstStyle/>
          <a:p>
            <a:r>
              <a:rPr lang="en-US" dirty="0" smtClean="0"/>
              <a:t>Reply to a person’s tweets</a:t>
            </a:r>
          </a:p>
          <a:p>
            <a:pPr lvl="1"/>
            <a:r>
              <a:rPr lang="en-US" dirty="0" smtClean="0"/>
              <a:t>Their followers only see if they dig into the thread, or if the person RT’s</a:t>
            </a:r>
          </a:p>
          <a:p>
            <a:r>
              <a:rPr lang="en-US" dirty="0" smtClean="0"/>
              <a:t>Quote-tweet a person’s tweets</a:t>
            </a:r>
          </a:p>
          <a:p>
            <a:pPr lvl="1"/>
            <a:r>
              <a:rPr lang="en-US" dirty="0" smtClean="0"/>
              <a:t>Their followers only see if the person RT’s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847" y="1846891"/>
            <a:ext cx="5498236" cy="440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8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Making Media Connections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i="1" dirty="0" smtClean="0"/>
              <a:t>(I know very little about this, but it’s a thing)</a:t>
            </a:r>
            <a:endParaRPr lang="en-US" b="1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1505"/>
          </a:xfrm>
        </p:spPr>
        <p:txBody>
          <a:bodyPr/>
          <a:lstStyle/>
          <a:p>
            <a:r>
              <a:rPr lang="en-US" dirty="0" smtClean="0"/>
              <a:t>Reach out to (DM) reporters or podcasters</a:t>
            </a:r>
          </a:p>
          <a:p>
            <a:pPr lvl="1"/>
            <a:r>
              <a:rPr lang="en-US" dirty="0" smtClean="0"/>
              <a:t>Tell them about your work, or how it relates to a current event</a:t>
            </a:r>
          </a:p>
          <a:p>
            <a:pPr lvl="1"/>
            <a:r>
              <a:rPr lang="en-US" dirty="0" smtClean="0"/>
              <a:t>Discuss an issue in your field</a:t>
            </a:r>
          </a:p>
          <a:p>
            <a:r>
              <a:rPr lang="en-US" dirty="0" smtClean="0"/>
              <a:t>If you’re regularly tweeting stuff they may be interested in, relevant reporters will start to follow you</a:t>
            </a:r>
          </a:p>
          <a:p>
            <a:pPr lvl="1"/>
            <a:r>
              <a:rPr lang="en-US" dirty="0" smtClean="0"/>
              <a:t>Original </a:t>
            </a:r>
            <a:r>
              <a:rPr lang="en-US" dirty="0"/>
              <a:t>stuff about your &amp; others’ </a:t>
            </a:r>
            <a:r>
              <a:rPr lang="en-US" dirty="0" smtClean="0"/>
              <a:t>research</a:t>
            </a:r>
          </a:p>
          <a:p>
            <a:pPr lvl="1"/>
            <a:r>
              <a:rPr lang="en-US" dirty="0" smtClean="0"/>
              <a:t>Commentary on current events based on your expertise</a:t>
            </a:r>
          </a:p>
        </p:txBody>
      </p:sp>
    </p:spTree>
    <p:extLst>
      <p:ext uri="{BB962C8B-B14F-4D97-AF65-F5344CB8AC3E}">
        <p14:creationId xmlns:p14="http://schemas.microsoft.com/office/powerpoint/2010/main" val="301148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Leveraging Other Outlets </a:t>
            </a:r>
            <a:br>
              <a:rPr lang="en-US" b="1" dirty="0" smtClean="0"/>
            </a:br>
            <a:r>
              <a:rPr lang="en-US" b="1" dirty="0" smtClean="0"/>
              <a:t>to Connect with the Media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institution’s media relations </a:t>
            </a:r>
            <a:r>
              <a:rPr lang="en-US" dirty="0" err="1" smtClean="0"/>
              <a:t>dept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press releases, website features, etc.</a:t>
            </a:r>
          </a:p>
          <a:p>
            <a:r>
              <a:rPr lang="en-US" dirty="0" smtClean="0"/>
              <a:t>Academic engagement outlets like The Conversation, </a:t>
            </a:r>
            <a:r>
              <a:rPr lang="en-US" dirty="0" err="1" smtClean="0"/>
              <a:t>EconoFact</a:t>
            </a:r>
            <a:endParaRPr lang="en-US" dirty="0" smtClean="0"/>
          </a:p>
          <a:p>
            <a:r>
              <a:rPr lang="en-US" dirty="0" smtClean="0"/>
              <a:t>Blogs or websites in your field like env-econ.net, rff.org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73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332" y="365125"/>
            <a:ext cx="11369336" cy="1325563"/>
          </a:xfrm>
        </p:spPr>
        <p:txBody>
          <a:bodyPr/>
          <a:lstStyle/>
          <a:p>
            <a:pPr algn="ctr"/>
            <a:r>
              <a:rPr lang="en-US" b="1" dirty="0" smtClean="0"/>
              <a:t>But I Don’t Know Enough to Talk to the Media…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Yes, you do. 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You are not an imposter. 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You know way more than lots of people on TV/radio.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27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Building Connections Takes Time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Don’t constantly stress out about how fast or slow your number of followers is growing, or how many likes a tweet gets.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65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Promoting Yourself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yourself Twitter-discoverable</a:t>
            </a:r>
          </a:p>
          <a:p>
            <a:r>
              <a:rPr lang="en-US" dirty="0" smtClean="0"/>
              <a:t>Make sure your Twitter bio links to your website</a:t>
            </a:r>
          </a:p>
          <a:p>
            <a:r>
              <a:rPr lang="en-US" dirty="0" smtClean="0"/>
              <a:t>Tweet-thread new working paper or publication</a:t>
            </a:r>
          </a:p>
          <a:p>
            <a:r>
              <a:rPr lang="en-US" dirty="0" smtClean="0"/>
              <a:t>Announce yourself as a job market candidate</a:t>
            </a:r>
          </a:p>
          <a:p>
            <a:r>
              <a:rPr lang="en-US" dirty="0" smtClean="0"/>
              <a:t>Brag about accomplishments, like grants, awards, jobs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40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twitter.com/SarahJacobsonEc/status/1166537971216080896?s=20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392" y="133164"/>
            <a:ext cx="9571216" cy="650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0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twitter.com/naimafarah_nf/status/1184850548803166208?s=20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37" y="142416"/>
            <a:ext cx="10949126" cy="657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667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twitter.com/CamilaNtMorales/status/1187480327016435712?s=20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540" y="144874"/>
            <a:ext cx="7770920" cy="637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904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Get Yourself On Lists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Others will add you to public lists as you tweet and engage</a:t>
            </a:r>
          </a:p>
          <a:p>
            <a:r>
              <a:rPr lang="en-US" dirty="0" smtClean="0"/>
              <a:t>Add yourself to </a:t>
            </a:r>
            <a:r>
              <a:rPr lang="en-US" dirty="0" err="1" smtClean="0"/>
              <a:t>RePEc</a:t>
            </a:r>
            <a:r>
              <a:rPr lang="en-US" dirty="0" smtClean="0"/>
              <a:t> overall listing and sub-lists by field, country, gender, etc.: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ideas.repec.org/i/etwitter.html</a:t>
            </a:r>
            <a:endParaRPr lang="en-US" dirty="0" smtClean="0"/>
          </a:p>
          <a:p>
            <a:r>
              <a:rPr lang="en-US" dirty="0" smtClean="0"/>
              <a:t>You can create your own public lists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417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Networking, When It’s Gross, 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disingenuous</a:t>
            </a:r>
          </a:p>
          <a:p>
            <a:r>
              <a:rPr lang="en-US" dirty="0" smtClean="0"/>
              <a:t>Serves only one’s-self</a:t>
            </a:r>
          </a:p>
          <a:p>
            <a:r>
              <a:rPr lang="en-US" dirty="0" smtClean="0"/>
              <a:t>Ignores people who are not “useful”</a:t>
            </a:r>
          </a:p>
        </p:txBody>
      </p:sp>
    </p:spTree>
    <p:extLst>
      <p:ext uri="{BB962C8B-B14F-4D97-AF65-F5344CB8AC3E}">
        <p14:creationId xmlns:p14="http://schemas.microsoft.com/office/powerpoint/2010/main" val="116051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Take </a:t>
            </a:r>
            <a:r>
              <a:rPr lang="en-US" b="1" dirty="0" err="1" smtClean="0"/>
              <a:t>TwitterBuddyships</a:t>
            </a:r>
            <a:r>
              <a:rPr lang="en-US" b="1" dirty="0" smtClean="0"/>
              <a:t> Offline!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Organize or attend Twitter conference meetups</a:t>
            </a:r>
          </a:p>
          <a:p>
            <a:r>
              <a:rPr lang="en-US" dirty="0" smtClean="0"/>
              <a:t>Introduce yourself to academic Twitter heroes/pals when you see them in the wild</a:t>
            </a:r>
          </a:p>
          <a:p>
            <a:pPr lvl="1"/>
            <a:r>
              <a:rPr lang="en-US" dirty="0"/>
              <a:t>Don’t be shy! These people put themselves out there</a:t>
            </a:r>
            <a:r>
              <a:rPr lang="en-US" dirty="0" smtClean="0"/>
              <a:t>.</a:t>
            </a:r>
          </a:p>
          <a:p>
            <a:r>
              <a:rPr lang="en-US" dirty="0" smtClean="0"/>
              <a:t>When traveling, see who in the </a:t>
            </a:r>
            <a:r>
              <a:rPr lang="en-US" dirty="0" err="1" smtClean="0"/>
              <a:t>Twitterverse</a:t>
            </a:r>
            <a:r>
              <a:rPr lang="en-US" dirty="0" smtClean="0"/>
              <a:t> wants to meet up</a:t>
            </a:r>
          </a:p>
          <a:p>
            <a:pPr lvl="1"/>
            <a:r>
              <a:rPr lang="en-US" dirty="0" smtClean="0"/>
              <a:t>Broadcast: “Hey, #</a:t>
            </a:r>
            <a:r>
              <a:rPr lang="en-US" dirty="0" err="1" smtClean="0"/>
              <a:t>EconTwitter</a:t>
            </a:r>
            <a:r>
              <a:rPr lang="en-US" dirty="0" smtClean="0"/>
              <a:t>, I’m in Charlottesville for a day with free time Tue evening… anyone want to get a drink?”</a:t>
            </a:r>
          </a:p>
          <a:p>
            <a:pPr lvl="1"/>
            <a:r>
              <a:rPr lang="en-US" dirty="0" smtClean="0"/>
              <a:t>DM or email individuals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99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https://twitter.com/search?q=%</a:t>
            </a:r>
            <a:r>
              <a:rPr lang="en-US" dirty="0" smtClean="0">
                <a:hlinkClick r:id="rId2"/>
              </a:rPr>
              <a:t>23selfiewithsue&amp;src=typed_query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104" y="195309"/>
            <a:ext cx="7421792" cy="646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Closing Thoughts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9361"/>
          </a:xfrm>
        </p:spPr>
        <p:txBody>
          <a:bodyPr/>
          <a:lstStyle/>
          <a:p>
            <a:r>
              <a:rPr lang="en-US" dirty="0" smtClean="0"/>
              <a:t>Networking can stress you out or feel icky</a:t>
            </a:r>
          </a:p>
          <a:p>
            <a:r>
              <a:rPr lang="en-US" dirty="0" smtClean="0"/>
              <a:t>Real networks give you </a:t>
            </a:r>
            <a:r>
              <a:rPr lang="en-US" b="1" dirty="0" smtClean="0"/>
              <a:t>resources</a:t>
            </a:r>
            <a:r>
              <a:rPr lang="en-US" dirty="0" smtClean="0"/>
              <a:t>, let you </a:t>
            </a:r>
            <a:r>
              <a:rPr lang="en-US" b="1" dirty="0" smtClean="0"/>
              <a:t>help</a:t>
            </a:r>
            <a:r>
              <a:rPr lang="en-US" dirty="0" smtClean="0"/>
              <a:t> others, </a:t>
            </a:r>
            <a:r>
              <a:rPr lang="en-US" b="1" dirty="0" smtClean="0"/>
              <a:t>ground</a:t>
            </a:r>
            <a:r>
              <a:rPr lang="en-US" dirty="0" smtClean="0"/>
              <a:t> you, </a:t>
            </a:r>
            <a:r>
              <a:rPr lang="en-US" b="1" dirty="0" smtClean="0"/>
              <a:t>celebrate</a:t>
            </a:r>
            <a:r>
              <a:rPr lang="en-US" dirty="0" smtClean="0"/>
              <a:t> your successes, </a:t>
            </a:r>
            <a:r>
              <a:rPr lang="en-US" b="1" dirty="0" smtClean="0"/>
              <a:t>support</a:t>
            </a:r>
            <a:r>
              <a:rPr lang="en-US" dirty="0" smtClean="0"/>
              <a:t> you through difficult times</a:t>
            </a:r>
          </a:p>
          <a:p>
            <a:r>
              <a:rPr lang="en-US" dirty="0" smtClean="0"/>
              <a:t>Twitter is a new(</a:t>
            </a:r>
            <a:r>
              <a:rPr lang="en-US" dirty="0" err="1" smtClean="0"/>
              <a:t>ish</a:t>
            </a:r>
            <a:r>
              <a:rPr lang="en-US" dirty="0" smtClean="0"/>
              <a:t>) way to do this that’s nice because:</a:t>
            </a:r>
          </a:p>
          <a:p>
            <a:pPr lvl="1"/>
            <a:r>
              <a:rPr lang="en-US" dirty="0" smtClean="0"/>
              <a:t>Connects people who may be isolated (in terms of location, field of study, demographics, etc.)</a:t>
            </a:r>
          </a:p>
          <a:p>
            <a:pPr lvl="1"/>
            <a:r>
              <a:rPr lang="en-US" dirty="0" smtClean="0"/>
              <a:t>Is populated by lots of academics</a:t>
            </a:r>
          </a:p>
          <a:p>
            <a:pPr lvl="1"/>
            <a:r>
              <a:rPr lang="en-US" dirty="0" smtClean="0"/>
              <a:t>And most of them seem to be really nice</a:t>
            </a:r>
          </a:p>
          <a:p>
            <a:r>
              <a:rPr lang="en-US" dirty="0" smtClean="0"/>
              <a:t>Engage as your authentic self, and be ready to ask for &amp; receive 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10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Networking, When It’s Great, 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Shows genuine </a:t>
            </a:r>
            <a:r>
              <a:rPr lang="en-US" dirty="0"/>
              <a:t>interest in others</a:t>
            </a:r>
          </a:p>
          <a:p>
            <a:r>
              <a:rPr lang="en-US" dirty="0" smtClean="0"/>
              <a:t>Takes </a:t>
            </a:r>
            <a:r>
              <a:rPr lang="en-US" dirty="0"/>
              <a:t>a long view</a:t>
            </a:r>
          </a:p>
          <a:p>
            <a:r>
              <a:rPr lang="en-US" dirty="0" smtClean="0"/>
              <a:t>Expresses appreciation and admiration for others</a:t>
            </a:r>
          </a:p>
          <a:p>
            <a:r>
              <a:rPr lang="en-US" dirty="0" smtClean="0"/>
              <a:t>Seeks mentoring, support, advice, and opportunities for self</a:t>
            </a:r>
          </a:p>
          <a:p>
            <a:r>
              <a:rPr lang="en-US" dirty="0" smtClean="0"/>
              <a:t>Mentors and supports others</a:t>
            </a:r>
            <a:endParaRPr lang="en-US" dirty="0"/>
          </a:p>
          <a:p>
            <a:r>
              <a:rPr lang="en-US" dirty="0" smtClean="0"/>
              <a:t>Helps </a:t>
            </a:r>
            <a:r>
              <a:rPr lang="en-US" dirty="0"/>
              <a:t>others make </a:t>
            </a:r>
            <a:r>
              <a:rPr lang="en-US" dirty="0" smtClean="0"/>
              <a:t>connections</a:t>
            </a:r>
          </a:p>
        </p:txBody>
      </p:sp>
    </p:spTree>
    <p:extLst>
      <p:ext uri="{BB962C8B-B14F-4D97-AF65-F5344CB8AC3E}">
        <p14:creationId xmlns:p14="http://schemas.microsoft.com/office/powerpoint/2010/main" val="37603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8090"/>
            <a:ext cx="10515600" cy="2085112"/>
          </a:xfrm>
        </p:spPr>
        <p:txBody>
          <a:bodyPr/>
          <a:lstStyle/>
          <a:p>
            <a:pPr algn="ctr"/>
            <a:r>
              <a:rPr lang="en-US" b="1" dirty="0" smtClean="0"/>
              <a:t>Not Networking…</a:t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Building a Network.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0531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Academic Twitter Networking </a:t>
            </a:r>
            <a:br>
              <a:rPr lang="en-US" b="1" dirty="0" smtClean="0"/>
            </a:br>
            <a:r>
              <a:rPr lang="en-US" b="1" dirty="0" smtClean="0"/>
              <a:t>Can Make Your Life Better. Why? How?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7577"/>
            <a:ext cx="10515600" cy="4259386"/>
          </a:xfrm>
        </p:spPr>
        <p:txBody>
          <a:bodyPr/>
          <a:lstStyle/>
          <a:p>
            <a:r>
              <a:rPr lang="en-US" dirty="0" smtClean="0"/>
              <a:t>It’s where the academics are</a:t>
            </a:r>
          </a:p>
          <a:p>
            <a:r>
              <a:rPr lang="en-US" dirty="0"/>
              <a:t>Academic Twitter seems to be populated mostly by nice people</a:t>
            </a:r>
          </a:p>
          <a:p>
            <a:r>
              <a:rPr lang="en-US" dirty="0" smtClean="0"/>
              <a:t>Broad reach to scholars with related or complementary interests</a:t>
            </a:r>
          </a:p>
          <a:p>
            <a:r>
              <a:rPr lang="en-US" dirty="0" smtClean="0"/>
              <a:t>Share work in digestible snippets </a:t>
            </a:r>
          </a:p>
          <a:p>
            <a:r>
              <a:rPr lang="en-US" dirty="0" smtClean="0"/>
              <a:t>You can curate your Twitter 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09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Using Twitter for Non-Icky Networking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to know, and become known by, people in your discipline</a:t>
            </a:r>
          </a:p>
          <a:p>
            <a:pPr lvl="1"/>
            <a:r>
              <a:rPr lang="en-US" dirty="0" smtClean="0"/>
              <a:t>Fancy people</a:t>
            </a:r>
          </a:p>
          <a:p>
            <a:pPr lvl="1"/>
            <a:r>
              <a:rPr lang="en-US" dirty="0" smtClean="0"/>
              <a:t>Potential coauthors</a:t>
            </a:r>
          </a:p>
          <a:p>
            <a:pPr lvl="1"/>
            <a:r>
              <a:rPr lang="en-US" dirty="0" smtClean="0"/>
              <a:t>People whose work you’ll love</a:t>
            </a:r>
          </a:p>
          <a:p>
            <a:pPr lvl="1"/>
            <a:r>
              <a:rPr lang="en-US" dirty="0" smtClean="0"/>
              <a:t>People who will love your work</a:t>
            </a:r>
          </a:p>
          <a:p>
            <a:pPr lvl="1"/>
            <a:r>
              <a:rPr lang="en-US" dirty="0" smtClean="0"/>
              <a:t>People you can help</a:t>
            </a:r>
          </a:p>
          <a:p>
            <a:r>
              <a:rPr lang="en-US" dirty="0" smtClean="0"/>
              <a:t>Let people know what’s going on with you</a:t>
            </a:r>
          </a:p>
          <a:p>
            <a:r>
              <a:rPr lang="en-US" dirty="0" smtClean="0"/>
              <a:t>Learn about or share opportunities (jobs, edited volumes, conferences, etc.)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8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Your Twitter Identity: You Get to Choose…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level of anonymity or privacy</a:t>
            </a:r>
          </a:p>
          <a:p>
            <a:r>
              <a:rPr lang="en-US" dirty="0" smtClean="0"/>
              <a:t>Your desired mix of personal and professional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39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1521</Words>
  <Application>Microsoft Office PowerPoint</Application>
  <PresentationFormat>Widescreen</PresentationFormat>
  <Paragraphs>223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Calibri Light</vt:lpstr>
      <vt:lpstr>Wingdings</vt:lpstr>
      <vt:lpstr>Office Theme</vt:lpstr>
      <vt:lpstr>Networking with Twitter</vt:lpstr>
      <vt:lpstr>Things I Have Gotten Out of Twitter (Professionally)</vt:lpstr>
      <vt:lpstr>I Plan to Talk to You About</vt:lpstr>
      <vt:lpstr>Networking, When It’s Gross, …</vt:lpstr>
      <vt:lpstr>Networking, When It’s Great, …</vt:lpstr>
      <vt:lpstr>Not Networking…  Building a Network.</vt:lpstr>
      <vt:lpstr>Academic Twitter Networking  Can Make Your Life Better. Why? How?</vt:lpstr>
      <vt:lpstr>Using Twitter for Non-Icky Networking</vt:lpstr>
      <vt:lpstr>Your Twitter Identity: You Get to Choose…</vt:lpstr>
      <vt:lpstr>Aspects of Your Twitter Account  that Can Reveal, or Not, Your Identity</vt:lpstr>
      <vt:lpstr>PowerPoint Presentation</vt:lpstr>
      <vt:lpstr>Pros and Cons of Twitter Identifiability (Obvious, but Still…)</vt:lpstr>
      <vt:lpstr>Protecting Tweets</vt:lpstr>
      <vt:lpstr>Safety for People Concerned about Targeting</vt:lpstr>
      <vt:lpstr>The Personal vs the Professional: Alternative Models</vt:lpstr>
      <vt:lpstr>Curating Your Twitter Network</vt:lpstr>
      <vt:lpstr>Curation Through Following</vt:lpstr>
      <vt:lpstr>You Attract What You Put Into the World</vt:lpstr>
      <vt:lpstr>Cultivate Connections Through:</vt:lpstr>
      <vt:lpstr>Tweeting Things of Value (Which Will Eventually Attract Followers)</vt:lpstr>
      <vt:lpstr>It’s Hard to Know What Will Take Off,  But I Think People Like…</vt:lpstr>
      <vt:lpstr>But I Have Pearls of Scathing Wit to Dispense!</vt:lpstr>
      <vt:lpstr>Hashtags and Mentions</vt:lpstr>
      <vt:lpstr>Conference Live-Tweeting</vt:lpstr>
      <vt:lpstr>PowerPoint Presentation</vt:lpstr>
      <vt:lpstr>Make Useful Threads</vt:lpstr>
      <vt:lpstr>PowerPoint Presentation</vt:lpstr>
      <vt:lpstr>PowerPoint Presentation</vt:lpstr>
      <vt:lpstr>PowerPoint Presentation</vt:lpstr>
      <vt:lpstr>How Engaging with Others’ Tweets  Can Help Cultivate Connections</vt:lpstr>
      <vt:lpstr>Making Media Connections (I know very little about this, but it’s a thing)</vt:lpstr>
      <vt:lpstr>Leveraging Other Outlets  to Connect with the Media</vt:lpstr>
      <vt:lpstr>But I Don’t Know Enough to Talk to the Media…</vt:lpstr>
      <vt:lpstr>Building Connections Takes Time</vt:lpstr>
      <vt:lpstr>Promoting Yourself</vt:lpstr>
      <vt:lpstr>PowerPoint Presentation</vt:lpstr>
      <vt:lpstr>PowerPoint Presentation</vt:lpstr>
      <vt:lpstr>PowerPoint Presentation</vt:lpstr>
      <vt:lpstr>Get Yourself On Lists</vt:lpstr>
      <vt:lpstr>Take TwitterBuddyships Offline!</vt:lpstr>
      <vt:lpstr>PowerPoint Presentation</vt:lpstr>
      <vt:lpstr>Closing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but in a Way That's Kind of Useful</dc:title>
  <dc:creator>Sarah Jacobson</dc:creator>
  <cp:lastModifiedBy>Sarah Jacobson</cp:lastModifiedBy>
  <cp:revision>43</cp:revision>
  <dcterms:created xsi:type="dcterms:W3CDTF">2018-11-16T20:37:09Z</dcterms:created>
  <dcterms:modified xsi:type="dcterms:W3CDTF">2019-11-17T15:21:00Z</dcterms:modified>
</cp:coreProperties>
</file>

<file path=docProps/thumbnail.jpeg>
</file>